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</p:sldMasterIdLst>
  <p:notesMasterIdLst>
    <p:notesMasterId r:id="rId27"/>
  </p:notesMasterIdLst>
  <p:sldIdLst>
    <p:sldId id="256" r:id="rId3"/>
    <p:sldId id="272" r:id="rId4"/>
    <p:sldId id="310" r:id="rId5"/>
    <p:sldId id="311" r:id="rId6"/>
    <p:sldId id="312" r:id="rId7"/>
    <p:sldId id="314" r:id="rId8"/>
    <p:sldId id="313" r:id="rId9"/>
    <p:sldId id="315" r:id="rId10"/>
    <p:sldId id="323" r:id="rId11"/>
    <p:sldId id="316" r:id="rId12"/>
    <p:sldId id="324" r:id="rId13"/>
    <p:sldId id="326" r:id="rId14"/>
    <p:sldId id="327" r:id="rId15"/>
    <p:sldId id="321" r:id="rId16"/>
    <p:sldId id="336" r:id="rId17"/>
    <p:sldId id="330" r:id="rId18"/>
    <p:sldId id="333" r:id="rId19"/>
    <p:sldId id="328" r:id="rId20"/>
    <p:sldId id="334" r:id="rId21"/>
    <p:sldId id="337" r:id="rId22"/>
    <p:sldId id="335" r:id="rId23"/>
    <p:sldId id="338" r:id="rId24"/>
    <p:sldId id="331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9DAE"/>
    <a:srgbClr val="FE9F65"/>
    <a:srgbClr val="84ABDB"/>
    <a:srgbClr val="87AD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74070" autoAdjust="0"/>
  </p:normalViewPr>
  <p:slideViewPr>
    <p:cSldViewPr snapToGrid="0">
      <p:cViewPr varScale="1">
        <p:scale>
          <a:sx n="47" d="100"/>
          <a:sy n="47" d="100"/>
        </p:scale>
        <p:origin x="1568" y="40"/>
      </p:cViewPr>
      <p:guideLst>
        <p:guide orient="horz" pos="24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54F20-1F72-45D0-983B-E9D564115AF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91A86-F7D8-46EA-96AD-DE3AE85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9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엑슨</a:t>
            </a:r>
            <a:r>
              <a:rPr lang="en-US" dirty="0"/>
              <a:t>1973, </a:t>
            </a:r>
            <a:r>
              <a:rPr lang="ko-KR" altLang="en-US" dirty="0"/>
              <a:t>모빌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1911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GE(</a:t>
            </a:r>
            <a:r>
              <a:rPr lang="en-US" b="0" i="0" dirty="0">
                <a:solidFill>
                  <a:srgbClr val="282828"/>
                </a:solidFill>
                <a:effectLst/>
                <a:latin typeface="Roboto" panose="020B0604020202020204" pitchFamily="2" charset="0"/>
              </a:rPr>
              <a:t>1892)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1A86-F7D8-46EA-96AD-DE3AE85DB5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46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구글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September 1998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1A86-F7D8-46EA-96AD-DE3AE85DB5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97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1A86-F7D8-46EA-96AD-DE3AE85DB5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25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1A86-F7D8-46EA-96AD-DE3AE85DB5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2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91A86-F7D8-46EA-96AD-DE3AE85DB5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7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F3B3638-F4F1-4071-9D82-01A7C5AFE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EE8D124-EBB3-47CA-81D4-6F5CD4C0A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EE8D124-EBB3-47CA-81D4-6F5CD4C0A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7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4292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A494BC-7342-4B32-A3B2-66BBD551704E}"/>
              </a:ext>
            </a:extLst>
          </p:cNvPr>
          <p:cNvSpPr/>
          <p:nvPr userDrawn="1"/>
        </p:nvSpPr>
        <p:spPr>
          <a:xfrm>
            <a:off x="104287" y="161317"/>
            <a:ext cx="325718" cy="102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4AED1534-7D0C-42DB-BB2D-FFDD0A0E9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DD56923E-E435-42FD-B039-C39A33303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D69C379-706B-4A32-B7F3-E7817DB82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1F101A9-C45C-4035-9629-717E664A2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396A5B6-63A4-42A6-926F-E1527EDC3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6D893230-7266-49DE-80D1-110118544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8B25-64D9-4987-9986-3E29D97E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5142D-A672-4405-B6BA-817D2B938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D319F-4C01-44EB-928A-DFA056CA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1A275-B907-45BC-9B92-DD9985560547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A83371-D94B-4430-803B-ACA2BB79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4D9F2-981B-4509-9740-E7C5C916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48E82-6DAA-4891-8F4C-9947B6DE8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4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74F65F9A-F8BE-425B-A04A-8C8ACAB41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DA1C48-9E87-4E6A-9592-FC06FFFD22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그림 3" descr="텍스트, 자연, 구름, 밤하늘이(가) 표시된 사진&#10;&#10;자동 생성된 설명">
            <a:extLst>
              <a:ext uri="{FF2B5EF4-FFF2-40B4-BE49-F238E27FC236}">
                <a16:creationId xmlns:a16="http://schemas.microsoft.com/office/drawing/2014/main" id="{4873AA87-FBBF-41BC-A0CC-6687228610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8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2DAE6813-4B7A-4DF4-9BB7-10A2AE2AF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CCBF3A-4882-49B0-8342-67E21D50F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F544647-BBCA-466B-A2FD-EE9A0786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DBF69E-52AF-4E5D-9E97-DC9793DCD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06253E-7C4D-453D-B02D-9EF5C62C3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3205A75C-C7EB-4A29-B11E-7516EC707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31349D-B0BE-4550-B5A4-B14307F8F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3A92818C-26D8-4B9B-88AF-5924E8E0B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B184-3699-46EE-8C49-EFC42A2EBB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56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55" r:id="rId15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3215729" y="1381764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빅데이터</a:t>
            </a:r>
            <a:r>
              <a:rPr lang="en-US" altLang="ko-KR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/</a:t>
            </a:r>
            <a:r>
              <a:rPr lang="ko-KR" alt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인공지능</a:t>
            </a:r>
            <a:br>
              <a:rPr lang="en-US" altLang="ko-KR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ko-KR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@ </a:t>
            </a:r>
            <a:r>
              <a:rPr lang="ko-KR" alt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미코</a:t>
            </a:r>
            <a:endParaRPr lang="en-US" altLang="ko-KR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3215729" y="4165152"/>
            <a:ext cx="5760846" cy="1679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ko-KR" altLang="en-US" sz="3600" dirty="0">
                <a:solidFill>
                  <a:schemeClr val="tx2"/>
                </a:solidFill>
              </a:rPr>
              <a:t>수원대학교 데이터과학부 안홍렬</a:t>
            </a:r>
            <a:endParaRPr lang="en-US" altLang="ko-KR" sz="3600" dirty="0"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endParaRPr lang="en-US" altLang="ko-KR" sz="3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3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hrahn@suwon.ac.kr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BE8B00-6A35-43D1-825B-45C17CC61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2" descr="당근마켓에 쫓기고 있는 중고나라, 업자와의 전쟁 선언! - 김혜진 기자 - 톱스타뉴스">
            <a:extLst>
              <a:ext uri="{FF2B5EF4-FFF2-40B4-BE49-F238E27FC236}">
                <a16:creationId xmlns:a16="http://schemas.microsoft.com/office/drawing/2014/main" id="{7DEA2545-EBC6-407F-B1A4-E1D5BD554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08" y="2953604"/>
            <a:ext cx="5538555" cy="311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C16382-1AA5-4E1B-9AEA-5A0D620F2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98"/>
          <a:stretch/>
        </p:blipFill>
        <p:spPr>
          <a:xfrm>
            <a:off x="6213092" y="2647763"/>
            <a:ext cx="5660600" cy="3442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969B7D-3EFF-43DF-BB07-21E4FE864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0"/>
          <a:stretch/>
        </p:blipFill>
        <p:spPr>
          <a:xfrm>
            <a:off x="6232751" y="4042686"/>
            <a:ext cx="5740325" cy="816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587082-2A8D-4D13-9B36-9C2915490BA4}"/>
              </a:ext>
            </a:extLst>
          </p:cNvPr>
          <p:cNvSpPr txBox="1"/>
          <p:nvPr/>
        </p:nvSpPr>
        <p:spPr>
          <a:xfrm>
            <a:off x="6335136" y="6090682"/>
            <a:ext cx="5261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https://www.edaily.co.kr/news/read?newsId=01315286625930296&amp;mediaCodeNo=257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7392B-C309-4D96-990B-D45CB7E0C2DE}"/>
              </a:ext>
            </a:extLst>
          </p:cNvPr>
          <p:cNvSpPr txBox="1"/>
          <p:nvPr/>
        </p:nvSpPr>
        <p:spPr>
          <a:xfrm>
            <a:off x="520847" y="6141627"/>
            <a:ext cx="75000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http://www.topstarnews.net/news/articleView.html?idxno=839821</a:t>
            </a:r>
          </a:p>
        </p:txBody>
      </p:sp>
      <p:pic>
        <p:nvPicPr>
          <p:cNvPr id="9" name="Picture 4" descr="당신의 기억에 오래 남고 싶어요 — 당근마켓 네이밍 이야기. 당신의 근처에서 만나는 따뜻한 마켓, 당근마켓 | by Sunyoung  Park | 당근마켓 팀블로그 | Medium">
            <a:extLst>
              <a:ext uri="{FF2B5EF4-FFF2-40B4-BE49-F238E27FC236}">
                <a16:creationId xmlns:a16="http://schemas.microsoft.com/office/drawing/2014/main" id="{04F2A175-8291-43E9-89CC-E4EA941B3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9F5F4"/>
              </a:clrFrom>
              <a:clrTo>
                <a:srgbClr val="F9F5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18689" r="11771" b="23734"/>
          <a:stretch/>
        </p:blipFill>
        <p:spPr bwMode="auto">
          <a:xfrm>
            <a:off x="6972299" y="836538"/>
            <a:ext cx="3949701" cy="14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블라인드 | 중고나라 기업정보">
            <a:extLst>
              <a:ext uri="{FF2B5EF4-FFF2-40B4-BE49-F238E27FC236}">
                <a16:creationId xmlns:a16="http://schemas.microsoft.com/office/drawing/2014/main" id="{A1DBAB32-AE63-4F9D-AA34-DC06C6D1B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9" y="836538"/>
            <a:ext cx="4802191" cy="14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B2E634-6E33-4E38-9F9D-83BDF9BA894A}"/>
              </a:ext>
            </a:extLst>
          </p:cNvPr>
          <p:cNvSpPr txBox="1"/>
          <p:nvPr/>
        </p:nvSpPr>
        <p:spPr>
          <a:xfrm>
            <a:off x="5715190" y="1180860"/>
            <a:ext cx="76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9925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5E1EE3-ADAB-42DA-AAAE-C01F3DE12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토스 주식 </a:t>
            </a:r>
            <a:r>
              <a:rPr lang="ko-KR" altLang="en-US" dirty="0" err="1"/>
              <a:t>매매법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AEFB47-8B97-4EA2-AA6B-A07A4BF84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EC8BF8-E890-4AB6-8DC8-1E29F895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4630"/>
            <a:ext cx="5683370" cy="5683370"/>
          </a:xfrm>
          <a:prstGeom prst="rect">
            <a:avLst/>
          </a:prstGeom>
        </p:spPr>
      </p:pic>
      <p:pic>
        <p:nvPicPr>
          <p:cNvPr id="1026" name="Picture 2" descr="이벤트 한번으로 150만 계좌 개설…토스증권의 비상한 홍보 전략 - 인사이트코리아">
            <a:extLst>
              <a:ext uri="{FF2B5EF4-FFF2-40B4-BE49-F238E27FC236}">
                <a16:creationId xmlns:a16="http://schemas.microsoft.com/office/drawing/2014/main" id="{21250AF3-0843-45BB-B98A-F9547779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8" y="2139950"/>
            <a:ext cx="5715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9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5CB58D-C24D-4FD3-9BB2-DDA922551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/>
              <a:t>이마트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B57E23-C313-469D-8188-6F8951F2A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 descr="그래픽] 온라인 쇼핑몰 시장점유율 | 연합뉴스">
            <a:extLst>
              <a:ext uri="{FF2B5EF4-FFF2-40B4-BE49-F238E27FC236}">
                <a16:creationId xmlns:a16="http://schemas.microsoft.com/office/drawing/2014/main" id="{1573E7EA-5351-4E9C-96FF-30C17FB7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235" y="1344569"/>
            <a:ext cx="3884565" cy="537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8527FE-41A4-4A28-B307-73BEE0A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398561"/>
            <a:ext cx="5982312" cy="2899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BFDE1F-90B6-409C-9396-9DE2C9203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729492"/>
            <a:ext cx="5613400" cy="633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08685-E0C5-4110-A695-A8290537749E}"/>
              </a:ext>
            </a:extLst>
          </p:cNvPr>
          <p:cNvSpPr txBox="1"/>
          <p:nvPr/>
        </p:nvSpPr>
        <p:spPr>
          <a:xfrm>
            <a:off x="534218" y="5782757"/>
            <a:ext cx="6121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https://www.asiae.co.kr/article/2021032113385108986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D8022-311A-4294-BF8C-9EE87A0172B3}"/>
              </a:ext>
            </a:extLst>
          </p:cNvPr>
          <p:cNvSpPr txBox="1"/>
          <p:nvPr/>
        </p:nvSpPr>
        <p:spPr>
          <a:xfrm>
            <a:off x="609402" y="6149159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2021.7.14 </a:t>
            </a:r>
            <a:r>
              <a:rPr lang="ko-KR" altLang="en-US" dirty="0"/>
              <a:t>기준 </a:t>
            </a:r>
            <a:r>
              <a:rPr lang="ko-KR" altLang="en-US" dirty="0" err="1"/>
              <a:t>쿠팡</a:t>
            </a:r>
            <a:r>
              <a:rPr lang="ko-KR" altLang="en-US" dirty="0"/>
              <a:t> 시가총액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/>
              <a:t>87</a:t>
            </a:r>
            <a:r>
              <a:rPr lang="ko-KR" altLang="en-US" dirty="0"/>
              <a:t>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025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AECF30-D3FF-4C4A-BAB7-1FD873207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로봇과 물류 성장 가능성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221A44-B7FC-4ED7-95C0-5F6CE460C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17a4f0590dc524635">
            <a:hlinkClick r:id="" action="ppaction://media"/>
            <a:extLst>
              <a:ext uri="{FF2B5EF4-FFF2-40B4-BE49-F238E27FC236}">
                <a16:creationId xmlns:a16="http://schemas.microsoft.com/office/drawing/2014/main" id="{29D7943E-1AEE-4AE9-A097-AA33EB7ED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5530" y="1497237"/>
            <a:ext cx="4960939" cy="49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8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8FBEF5-CEAA-4FF1-9E2C-4D7131F9D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중간 결론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DDDEB6-6306-49B8-B74B-576AFE51C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B076D2F-BEC3-41E6-8FB9-D66A88DF04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위기의식</a:t>
            </a:r>
            <a:endParaRPr lang="en-US" altLang="ko-KR" sz="3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sz="3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글로벌 승자독식의 시대</a:t>
            </a:r>
            <a:endParaRPr lang="en-US" altLang="ko-KR" sz="3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sz="3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기반 인공지능 비즈니스는 리딩 뿐만 아니라  생존의 핵심</a:t>
            </a:r>
            <a:endParaRPr lang="en-US" altLang="ko-KR" sz="3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sz="3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20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65516" cy="769441"/>
            <a:chOff x="1848112" y="1575921"/>
            <a:chExt cx="5365516" cy="769441"/>
          </a:xfrm>
        </p:grpSpPr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인공지능의 중요성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65516" cy="769441"/>
            <a:chOff x="1848112" y="1575921"/>
            <a:chExt cx="5365516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인공지능의 활용 방안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07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999" y="2177845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endParaRPr lang="en-US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43481BBA-BB72-4FDD-AE8B-F2E1FEA3E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33001" y="2442248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13B94-982C-49DA-98A9-8965726605B4}"/>
              </a:ext>
            </a:extLst>
          </p:cNvPr>
          <p:cNvCxnSpPr>
            <a:cxnSpLocks/>
          </p:cNvCxnSpPr>
          <p:nvPr/>
        </p:nvCxnSpPr>
        <p:spPr>
          <a:xfrm>
            <a:off x="6837146" y="2442248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1298991" y="2586264"/>
            <a:ext cx="2845497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400" b="1" dirty="0">
                <a:solidFill>
                  <a:schemeClr val="accent1"/>
                </a:solidFill>
              </a:rPr>
              <a:t>무엇을</a:t>
            </a:r>
            <a:r>
              <a:rPr lang="en-US" altLang="ko-KR" sz="4400" b="1" dirty="0">
                <a:solidFill>
                  <a:schemeClr val="accent1"/>
                </a:solidFill>
              </a:rPr>
              <a:t>?</a:t>
            </a:r>
            <a:br>
              <a:rPr lang="en-US" altLang="ko-KR" sz="4400" b="1" dirty="0">
                <a:solidFill>
                  <a:schemeClr val="accent1"/>
                </a:solidFill>
              </a:rPr>
            </a:b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의사결정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4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F9AEBD-CF49-4888-A748-2FA31CEA0A25}"/>
              </a:ext>
            </a:extLst>
          </p:cNvPr>
          <p:cNvSpPr txBox="1"/>
          <p:nvPr/>
        </p:nvSpPr>
        <p:spPr>
          <a:xfrm>
            <a:off x="8955274" y="2855657"/>
            <a:ext cx="187056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86220-B651-46DF-A275-98991EF4D3CF}"/>
              </a:ext>
            </a:extLst>
          </p:cNvPr>
          <p:cNvSpPr txBox="1"/>
          <p:nvPr/>
        </p:nvSpPr>
        <p:spPr>
          <a:xfrm>
            <a:off x="7771476" y="2604496"/>
            <a:ext cx="4175101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400" b="1" dirty="0">
                <a:solidFill>
                  <a:schemeClr val="accent1"/>
                </a:solidFill>
              </a:rPr>
              <a:t>어떻게</a:t>
            </a:r>
            <a:r>
              <a:rPr lang="en-US" altLang="ko-KR" sz="4400" b="1" dirty="0">
                <a:solidFill>
                  <a:schemeClr val="accent1"/>
                </a:solidFill>
              </a:rPr>
              <a:t>?</a:t>
            </a:r>
            <a:br>
              <a:rPr lang="en-US" altLang="ko-KR" sz="4400" b="1" dirty="0">
                <a:solidFill>
                  <a:schemeClr val="accent1"/>
                </a:solidFill>
              </a:rPr>
            </a:b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Rule-based model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Data-driven model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5082182" y="2697336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4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B13F2C-A4F6-43C0-8925-74C840903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의사결정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A8FF70-7B3D-4898-9B1B-B0C757A7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D9C2CC4-F30B-4083-9449-E0EA3632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5" y="3429000"/>
            <a:ext cx="2201897" cy="33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E0B42-7127-4ED4-BFA8-62B0438DEC02}"/>
              </a:ext>
            </a:extLst>
          </p:cNvPr>
          <p:cNvSpPr txBox="1"/>
          <p:nvPr/>
        </p:nvSpPr>
        <p:spPr>
          <a:xfrm>
            <a:off x="1082215" y="30476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암호 해독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C648C-CD5D-47B0-AFA1-2B33F1830ABF}"/>
              </a:ext>
            </a:extLst>
          </p:cNvPr>
          <p:cNvSpPr txBox="1"/>
          <p:nvPr/>
        </p:nvSpPr>
        <p:spPr>
          <a:xfrm>
            <a:off x="4999414" y="304762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퀴즈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512F0-25A9-4633-BBC0-B6D7B926F48F}"/>
              </a:ext>
            </a:extLst>
          </p:cNvPr>
          <p:cNvSpPr txBox="1"/>
          <p:nvPr/>
        </p:nvSpPr>
        <p:spPr>
          <a:xfrm>
            <a:off x="534292" y="1477963"/>
            <a:ext cx="76242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의사결정</a:t>
            </a:r>
            <a:endParaRPr lang="en-US" altLang="ko-KR" sz="2400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현재의 상태</a:t>
            </a:r>
            <a:r>
              <a:rPr lang="en-US" altLang="ko-KR" sz="2400" dirty="0"/>
              <a:t>(</a:t>
            </a:r>
            <a:r>
              <a:rPr lang="ko-KR" altLang="en-US" sz="2400" dirty="0"/>
              <a:t>입력 데이터</a:t>
            </a:r>
            <a:r>
              <a:rPr lang="en-US" altLang="ko-KR" sz="2400" dirty="0"/>
              <a:t>)</a:t>
            </a:r>
            <a:r>
              <a:rPr lang="ko-KR" altLang="en-US" sz="2400" dirty="0"/>
              <a:t>에 대해서 해야 할 행동을 출력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의사결정의 예시</a:t>
            </a:r>
            <a:endParaRPr lang="en-US" sz="2400" dirty="0"/>
          </a:p>
        </p:txBody>
      </p:sp>
      <p:pic>
        <p:nvPicPr>
          <p:cNvPr id="1028" name="Picture 4" descr="인공지능, 금융·의료 진출… 변호사 시험 볼 정도로 똑똑해졌다 - 조선비즈">
            <a:extLst>
              <a:ext uri="{FF2B5EF4-FFF2-40B4-BE49-F238E27FC236}">
                <a16:creationId xmlns:a16="http://schemas.microsoft.com/office/drawing/2014/main" id="{87829F2F-E0BE-4030-92E3-DC1829E7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264" y="3461830"/>
            <a:ext cx="3281053" cy="325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640E8-28E4-42E0-AF1D-560AA4C08895}"/>
              </a:ext>
            </a:extLst>
          </p:cNvPr>
          <p:cNvSpPr txBox="1"/>
          <p:nvPr/>
        </p:nvSpPr>
        <p:spPr>
          <a:xfrm>
            <a:off x="9048736" y="304762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</a:t>
            </a:r>
            <a:endParaRPr lang="en-US" dirty="0"/>
          </a:p>
        </p:txBody>
      </p:sp>
      <p:pic>
        <p:nvPicPr>
          <p:cNvPr id="10" name="Picture 4" descr="인공지능, 금융·의료 진출… 변호사 시험 볼 정도로 똑똑해졌다 - 조선비즈">
            <a:extLst>
              <a:ext uri="{FF2B5EF4-FFF2-40B4-BE49-F238E27FC236}">
                <a16:creationId xmlns:a16="http://schemas.microsoft.com/office/drawing/2014/main" id="{99EFE73E-24EE-461D-92BE-11BC3327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586" y="3461830"/>
            <a:ext cx="3281053" cy="325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42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's the difference between Artificial Intelligence (AI), Machine Learning, and Deep Learning?">
            <a:extLst>
              <a:ext uri="{FF2B5EF4-FFF2-40B4-BE49-F238E27FC236}">
                <a16:creationId xmlns:a16="http://schemas.microsoft.com/office/drawing/2014/main" id="{58CD58A4-F97C-4328-83A9-A546F89C4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60" y="946244"/>
            <a:ext cx="9046523" cy="575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920A987-F05D-47EA-9E63-C88544590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인공지능 방법의 발전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3D788B-3CD2-482B-8291-0DBCD18FB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58889-E41D-4FB3-A679-9EA69F06C938}"/>
              </a:ext>
            </a:extLst>
          </p:cNvPr>
          <p:cNvSpPr txBox="1"/>
          <p:nvPr/>
        </p:nvSpPr>
        <p:spPr>
          <a:xfrm>
            <a:off x="952500" y="6438791"/>
            <a:ext cx="93577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https://blogs.nvidia.com/blog/2016/07/29/whats-difference-artificial-intelligence-machine-learning-deep-learning-ai/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279716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E92973-0801-4887-87DC-75EF4C224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인공지능의 종류와 수준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669D6-B075-4B5E-80D9-94884931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A75A1B-5850-4222-8002-9F9831250C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인공지능의 종류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약 인공지능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학습 시에 정의한 의사결정에 대해서만 한계적으로 의사결정 가능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강 인공지능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정의된 의사결정 없이 한계 없이 의사결정 가능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인공지능의 수준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약 인공지능 연구는 거의 완성 수준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강 인공지능 연구는 진행 중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아직 매우 요원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b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인공지능의 수준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457213" lvl="1" indent="0">
              <a:buNone/>
            </a:pP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  <a:sym typeface="Wingdings" panose="05000000000000000000" pitchFamily="2" charset="2"/>
              </a:rPr>
              <a:t>약인공지능의 적용과 활용을 통한 비즈니스가 중요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39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65516" cy="769441"/>
            <a:chOff x="1848112" y="1575921"/>
            <a:chExt cx="5365516" cy="769441"/>
          </a:xfrm>
        </p:grpSpPr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인공지능의 중요성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65516" cy="769441"/>
            <a:chOff x="1848112" y="1575921"/>
            <a:chExt cx="5365516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인공지능의 활용 방안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E92973-0801-4887-87DC-75EF4C224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약인공지능 용어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669D6-B075-4B5E-80D9-94884931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A75A1B-5850-4222-8002-9F9831250C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반응변수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(target, </a:t>
            </a:r>
            <a:r>
              <a:rPr lang="en-US" altLang="ko-KR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lable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의사결정에서 </a:t>
            </a:r>
            <a:r>
              <a:rPr lang="ko-KR" altLang="en-US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예측해야할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값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예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신용등급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설명변수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(feature)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반응변수를 예측하기 위한 특성 값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(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예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소득수준 직장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자산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과거 대출이력 등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모델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(model)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설명변수와 반응변수의 패턴을 데이터로부터 학습하는 알고리즘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457213" lvl="1" indent="0">
              <a:buNone/>
            </a:pPr>
            <a:b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590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E92973-0801-4887-87DC-75EF4C224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약인공지능 프로젝트의 과정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669D6-B075-4B5E-80D9-94884931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A75A1B-5850-4222-8002-9F9831250C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비즈니스에서 중요한 반응변수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설명변수를 선택한다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대출 비즈니스에서 신용등급 예측 비즈니스를 계획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반응변수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신용등급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예측에 필요한 설명변수 선택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예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소득수준 직장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자산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과거 대출이력 등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이러한 데이터를 수집할 수 있는지도 고려해야함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반응변수와 설명변수에 대한 데이터 수집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적절한 기계학습 모델로 학습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테스트를 거쳐서 성능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예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정확도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민감도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등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평가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모델을 활용할 수 있는 어플리케이션 개발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43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E92973-0801-4887-87DC-75EF4C224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생각해보기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669D6-B075-4B5E-80D9-94884931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A75A1B-5850-4222-8002-9F9831250C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신용등급 예측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zoom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가상 배경화면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youtube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광고 매칭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" name="Picture 2" descr="사회적 거리두기에서 사용할 수 있는 줌(Zoom) 가상배경 - Shutterstock 블로그 한국어">
            <a:extLst>
              <a:ext uri="{FF2B5EF4-FFF2-40B4-BE49-F238E27FC236}">
                <a16:creationId xmlns:a16="http://schemas.microsoft.com/office/drawing/2014/main" id="{44EC24B3-B23A-481A-9A7E-73836638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13" y="1586706"/>
            <a:ext cx="71437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45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E92973-0801-4887-87DC-75EF4C224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준비 방향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669D6-B075-4B5E-80D9-94884931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A75A1B-5850-4222-8002-9F9831250C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인공지능에 대한 개방적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적극적 태도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인공지능의 개념을 이해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인공지능 활용의 중요성에 대한 컨센서스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인공지능 적용에 대한 실질적 도전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비즈니스의 핵심이 무엇인지 고민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핵심 비즈니스를 데이터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인공지능으로 향상시킬 수 있는 부분을 고민하고 실행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2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관리자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top-down,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구성원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bottom-up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핵심적 비즈니스에 선택과 집중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786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8F1DF1-DE27-4009-85B7-389576640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6574E2-02C2-4923-83CE-05CB651CFB5B}"/>
              </a:ext>
            </a:extLst>
          </p:cNvPr>
          <p:cNvGrpSpPr/>
          <p:nvPr/>
        </p:nvGrpSpPr>
        <p:grpSpPr>
          <a:xfrm>
            <a:off x="244475" y="2458348"/>
            <a:ext cx="9699625" cy="3150977"/>
            <a:chOff x="752475" y="2270130"/>
            <a:chExt cx="10687050" cy="231774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4564919-3314-49A8-A138-A1822763C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00B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52475" y="2276475"/>
              <a:ext cx="10687050" cy="23050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D498B76-0345-4944-B674-1D34DE19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52475" y="2282820"/>
              <a:ext cx="10687050" cy="23050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0FF92B-B4E8-4069-A65D-84A22F5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2475" y="2270130"/>
              <a:ext cx="10687050" cy="23050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F34A14-960D-4CA6-9E85-45E8A28301C7}"/>
              </a:ext>
            </a:extLst>
          </p:cNvPr>
          <p:cNvSpPr txBox="1"/>
          <p:nvPr/>
        </p:nvSpPr>
        <p:spPr>
          <a:xfrm>
            <a:off x="9945687" y="2327792"/>
            <a:ext cx="210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B98F6"/>
                </a:solidFill>
              </a:rPr>
              <a:t>Artificial Intelligence</a:t>
            </a:r>
            <a:br>
              <a:rPr lang="en-US" altLang="ko-KR" dirty="0">
                <a:solidFill>
                  <a:srgbClr val="3B98F6"/>
                </a:solidFill>
              </a:rPr>
            </a:br>
            <a:r>
              <a:rPr lang="en-US" altLang="ko-KR" dirty="0">
                <a:solidFill>
                  <a:srgbClr val="3B98F6"/>
                </a:solidFill>
              </a:rPr>
              <a:t>(machine learning)</a:t>
            </a:r>
            <a:endParaRPr lang="en-US" dirty="0">
              <a:solidFill>
                <a:srgbClr val="3B98F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07B45-978E-4876-8070-0482E9486F36}"/>
              </a:ext>
            </a:extLst>
          </p:cNvPr>
          <p:cNvSpPr txBox="1"/>
          <p:nvPr/>
        </p:nvSpPr>
        <p:spPr>
          <a:xfrm>
            <a:off x="9944100" y="3250168"/>
            <a:ext cx="210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Deep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28C47-8ED5-43C7-99A7-DEC42507B08A}"/>
              </a:ext>
            </a:extLst>
          </p:cNvPr>
          <p:cNvSpPr txBox="1"/>
          <p:nvPr/>
        </p:nvSpPr>
        <p:spPr>
          <a:xfrm>
            <a:off x="9944100" y="3643178"/>
            <a:ext cx="210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Big data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BF8FC33-57F2-40A6-AB06-206ED6B3C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400" dirty="0"/>
              <a:t>구글 트랜드 </a:t>
            </a:r>
            <a:r>
              <a:rPr lang="en-US" altLang="ko-KR" sz="4400" dirty="0"/>
              <a:t>for 3 keywords</a:t>
            </a:r>
            <a:br>
              <a:rPr lang="en-US" altLang="ko-KR" sz="4400" dirty="0"/>
            </a:br>
            <a:r>
              <a:rPr lang="en-US" altLang="ko-KR" sz="2800" dirty="0"/>
              <a:t>(2004 ~ 2021)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1826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6F862D-E588-43BC-9223-D70E97689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세계 시가 총액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EB00C2-6028-4C25-9729-84A1A422B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2759F9-4DB2-4C61-B1D4-078447D2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454366"/>
            <a:ext cx="9446036" cy="506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37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6F862D-E588-43BC-9223-D70E97689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세계 시가 총액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EB00C2-6028-4C25-9729-84A1A422B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17558F-124C-476B-B737-0E931E6E5AD5}"/>
              </a:ext>
            </a:extLst>
          </p:cNvPr>
          <p:cNvGrpSpPr/>
          <p:nvPr/>
        </p:nvGrpSpPr>
        <p:grpSpPr>
          <a:xfrm>
            <a:off x="1309991" y="1266568"/>
            <a:ext cx="10048352" cy="5076825"/>
            <a:chOff x="1524000" y="1441666"/>
            <a:chExt cx="10048352" cy="5076825"/>
          </a:xfrm>
        </p:grpSpPr>
        <p:pic>
          <p:nvPicPr>
            <p:cNvPr id="6" name="Picture 2" descr="확대이미지">
              <a:extLst>
                <a:ext uri="{FF2B5EF4-FFF2-40B4-BE49-F238E27FC236}">
                  <a16:creationId xmlns:a16="http://schemas.microsoft.com/office/drawing/2014/main" id="{E801A0E2-4C8B-4779-8EF9-8105B7AA9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441666"/>
              <a:ext cx="91440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C14549-1E03-4F2B-8A4F-CA712969A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2900" y="4670905"/>
              <a:ext cx="2197100" cy="86968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27B349-15C2-456B-AC53-3DCDE8D08EAF}"/>
                </a:ext>
              </a:extLst>
            </p:cNvPr>
            <p:cNvSpPr/>
            <p:nvPr/>
          </p:nvSpPr>
          <p:spPr>
            <a:xfrm>
              <a:off x="5666132" y="4740621"/>
              <a:ext cx="5391335" cy="635711"/>
            </a:xfrm>
            <a:prstGeom prst="rect">
              <a:avLst/>
            </a:prstGeom>
            <a:solidFill>
              <a:srgbClr val="FE9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b="1" dirty="0">
                  <a:solidFill>
                    <a:schemeClr val="tx1"/>
                  </a:solidFill>
                </a:rPr>
                <a:t>애플</a:t>
              </a:r>
              <a:r>
                <a:rPr lang="en-US" altLang="ko-KR" sz="3200" b="1" dirty="0">
                  <a:solidFill>
                    <a:schemeClr val="tx1"/>
                  </a:solidFill>
                </a:rPr>
                <a:t>	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2.078</a:t>
              </a:r>
              <a:r>
                <a:rPr lang="ko-KR" altLang="en-US" sz="2800" b="1" dirty="0">
                  <a:solidFill>
                    <a:schemeClr val="tx1"/>
                  </a:solidFill>
                </a:rPr>
                <a:t>조 달러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(2252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조원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)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2A255C7-1D0B-4049-A42C-957B5E375DDE}"/>
                </a:ext>
              </a:extLst>
            </p:cNvPr>
            <p:cNvSpPr/>
            <p:nvPr/>
          </p:nvSpPr>
          <p:spPr>
            <a:xfrm>
              <a:off x="5666133" y="3810711"/>
              <a:ext cx="4366868" cy="635711"/>
            </a:xfrm>
            <a:prstGeom prst="rect">
              <a:avLst/>
            </a:prstGeom>
            <a:solidFill>
              <a:srgbClr val="FE9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b="1" dirty="0">
                  <a:solidFill>
                    <a:schemeClr val="tx1"/>
                  </a:solidFill>
                </a:rPr>
                <a:t>구글</a:t>
              </a:r>
              <a:r>
                <a:rPr lang="en-US" altLang="ko-KR" sz="3200" b="1" dirty="0">
                  <a:solidFill>
                    <a:schemeClr val="tx1"/>
                  </a:solidFill>
                </a:rPr>
                <a:t>	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1.235</a:t>
              </a:r>
              <a:r>
                <a:rPr lang="ko-KR" altLang="en-US" sz="2800" b="1" dirty="0">
                  <a:solidFill>
                    <a:schemeClr val="tx1"/>
                  </a:solidFill>
                </a:rPr>
                <a:t>조 달러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(1338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조원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)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0DD71A6-D86D-405B-8BEA-E36EFC57453B}"/>
                </a:ext>
              </a:extLst>
            </p:cNvPr>
            <p:cNvSpPr/>
            <p:nvPr/>
          </p:nvSpPr>
          <p:spPr>
            <a:xfrm>
              <a:off x="5666132" y="2793289"/>
              <a:ext cx="4527735" cy="635711"/>
            </a:xfrm>
            <a:prstGeom prst="rect">
              <a:avLst/>
            </a:prstGeom>
            <a:solidFill>
              <a:srgbClr val="FE9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b="1" dirty="0">
                  <a:solidFill>
                    <a:schemeClr val="tx1"/>
                  </a:solidFill>
                </a:rPr>
                <a:t>아마존</a:t>
              </a:r>
              <a:r>
                <a:rPr lang="en-US" altLang="ko-KR" sz="3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1.586</a:t>
              </a:r>
              <a:r>
                <a:rPr lang="ko-KR" altLang="en-US" sz="2800" b="1" dirty="0">
                  <a:solidFill>
                    <a:schemeClr val="tx1"/>
                  </a:solidFill>
                </a:rPr>
                <a:t>조 달러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(1719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조원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)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91BF12-D371-43E8-98DC-A6412B1A479D}"/>
                </a:ext>
              </a:extLst>
            </p:cNvPr>
            <p:cNvSpPr/>
            <p:nvPr/>
          </p:nvSpPr>
          <p:spPr>
            <a:xfrm>
              <a:off x="5666132" y="1840534"/>
              <a:ext cx="4644151" cy="635711"/>
            </a:xfrm>
            <a:prstGeom prst="rect">
              <a:avLst/>
            </a:prstGeom>
            <a:solidFill>
              <a:srgbClr val="FE9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200" b="1" dirty="0">
                  <a:solidFill>
                    <a:schemeClr val="tx1"/>
                  </a:solidFill>
                </a:rPr>
                <a:t>MS 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1.620</a:t>
              </a:r>
              <a:r>
                <a:rPr lang="ko-KR" altLang="en-US" sz="2800" b="1" dirty="0">
                  <a:solidFill>
                    <a:schemeClr val="tx1"/>
                  </a:solidFill>
                </a:rPr>
                <a:t>조 달러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(1756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조원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)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73F9D5-6B1D-417D-98FB-FFD7758615F8}"/>
                </a:ext>
              </a:extLst>
            </p:cNvPr>
            <p:cNvSpPr txBox="1"/>
            <p:nvPr/>
          </p:nvSpPr>
          <p:spPr>
            <a:xfrm>
              <a:off x="11057467" y="4921081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  <a:r>
                <a:rPr lang="ko-KR" altLang="en-US" dirty="0"/>
                <a:t>위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EDBEA-F916-448F-A96F-F208B50358AB}"/>
                </a:ext>
              </a:extLst>
            </p:cNvPr>
            <p:cNvSpPr txBox="1"/>
            <p:nvPr/>
          </p:nvSpPr>
          <p:spPr>
            <a:xfrm>
              <a:off x="10033001" y="3935384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  <a:r>
                <a:rPr lang="ko-KR" altLang="en-US" dirty="0"/>
                <a:t>위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CBDF7F-C464-42D5-84C1-CDE76C445350}"/>
                </a:ext>
              </a:extLst>
            </p:cNvPr>
            <p:cNvSpPr txBox="1"/>
            <p:nvPr/>
          </p:nvSpPr>
          <p:spPr>
            <a:xfrm>
              <a:off x="10173491" y="2908411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r>
                <a:rPr lang="ko-KR" altLang="en-US" dirty="0"/>
                <a:t>위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1DCCE7-E8B2-4672-AD46-83001E0BDC25}"/>
                </a:ext>
              </a:extLst>
            </p:cNvPr>
            <p:cNvSpPr txBox="1"/>
            <p:nvPr/>
          </p:nvSpPr>
          <p:spPr>
            <a:xfrm>
              <a:off x="10310283" y="1964810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  <a:r>
                <a:rPr lang="ko-KR" altLang="en-US" dirty="0"/>
                <a:t>위</a:t>
              </a:r>
              <a:endParaRPr 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9F441B4-2328-4745-898A-BAE94A5AF1B6}"/>
                </a:ext>
              </a:extLst>
            </p:cNvPr>
            <p:cNvSpPr/>
            <p:nvPr/>
          </p:nvSpPr>
          <p:spPr>
            <a:xfrm>
              <a:off x="6650106" y="5834976"/>
              <a:ext cx="3660177" cy="369332"/>
            </a:xfrm>
            <a:prstGeom prst="rect">
              <a:avLst/>
            </a:prstGeom>
            <a:solidFill>
              <a:srgbClr val="249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  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6.519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조 달러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424A7B-779C-4C30-B64A-9933635356F4}"/>
              </a:ext>
            </a:extLst>
          </p:cNvPr>
          <p:cNvSpPr txBox="1"/>
          <p:nvPr/>
        </p:nvSpPr>
        <p:spPr>
          <a:xfrm>
            <a:off x="7643192" y="6356350"/>
            <a:ext cx="42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기준 </a:t>
            </a:r>
            <a:r>
              <a:rPr lang="en-US" altLang="ko-KR" dirty="0"/>
              <a:t>(</a:t>
            </a:r>
            <a:r>
              <a:rPr lang="en-US" dirty="0"/>
              <a:t>http://www.mrktcap.com/)</a:t>
            </a:r>
          </a:p>
        </p:txBody>
      </p:sp>
    </p:spTree>
    <p:extLst>
      <p:ext uri="{BB962C8B-B14F-4D97-AF65-F5344CB8AC3E}">
        <p14:creationId xmlns:p14="http://schemas.microsoft.com/office/powerpoint/2010/main" val="375581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4CF4C1-263E-41C0-9C26-B5CA97E62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국내</a:t>
            </a:r>
            <a:r>
              <a:rPr lang="en-US" altLang="ko-KR" dirty="0"/>
              <a:t>: </a:t>
            </a:r>
            <a:r>
              <a:rPr lang="ko-KR" altLang="en-US" dirty="0" err="1"/>
              <a:t>네카라쿠배당토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DF66F5-F2AD-4014-BF91-73F7AD9EA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2" descr="네카라쿠배당토.. 공대생 입사선호 IT기업 1위에 &amp;#39;카카오&amp;#39; - 베리타스알파">
            <a:extLst>
              <a:ext uri="{FF2B5EF4-FFF2-40B4-BE49-F238E27FC236}">
                <a16:creationId xmlns:a16="http://schemas.microsoft.com/office/drawing/2014/main" id="{2A1937BE-0F9B-4AC3-A705-B57A5A574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0" b="58763"/>
          <a:stretch/>
        </p:blipFill>
        <p:spPr bwMode="auto">
          <a:xfrm>
            <a:off x="817412" y="1873970"/>
            <a:ext cx="10681663" cy="41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20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EB00C2-6028-4C25-9729-84A1A422B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카카오, 대학생이 일하고 싶은 기업 1위... 삼성전자 제쳤다 - 조선비즈">
            <a:extLst>
              <a:ext uri="{FF2B5EF4-FFF2-40B4-BE49-F238E27FC236}">
                <a16:creationId xmlns:a16="http://schemas.microsoft.com/office/drawing/2014/main" id="{D741E50C-C686-470B-85F8-CDE2BACC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4325"/>
            <a:ext cx="4419600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알쓸신JOB 대학생이 가장 일하고 싶은 은행 1위는 카카오뱅크 │ 매거진한경">
            <a:extLst>
              <a:ext uri="{FF2B5EF4-FFF2-40B4-BE49-F238E27FC236}">
                <a16:creationId xmlns:a16="http://schemas.microsoft.com/office/drawing/2014/main" id="{A34E08C0-6D47-4D9F-9BEC-8BD04BE7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355600"/>
            <a:ext cx="4419600" cy="62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478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E92973-0801-4887-87DC-75EF4C224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400" dirty="0"/>
              <a:t>주목받고 있는 데이터</a:t>
            </a:r>
            <a:r>
              <a:rPr lang="en-US" altLang="ko-KR" sz="4400" dirty="0"/>
              <a:t>/</a:t>
            </a:r>
            <a:r>
              <a:rPr lang="ko-KR" altLang="en-US" sz="4400" dirty="0"/>
              <a:t>플랫폼 기업들의 특징</a:t>
            </a:r>
            <a:endParaRPr lang="en-US" sz="4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669D6-B075-4B5E-80D9-94884931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A75A1B-5850-4222-8002-9F9831250C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생긴지 얼마 안 되었다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애플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(1976)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아마존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(1994)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구글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(1998)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페이스북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(2004)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네이버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(1999)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다음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(1995),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카카오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(2010)</a:t>
            </a:r>
          </a:p>
          <a:p>
            <a:pPr lvl="1"/>
            <a:r>
              <a:rPr lang="ko-KR" altLang="en-US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쿠팡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(2010)</a:t>
            </a: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전통 기업을 압도하였다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–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인공지능 기술로 핵심 비즈니스를 창출하고 실행한다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E92973-0801-4887-87DC-75EF4C224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400" dirty="0"/>
              <a:t>주목받고 있는 데이터</a:t>
            </a:r>
            <a:r>
              <a:rPr lang="en-US" altLang="ko-KR" sz="4400" dirty="0"/>
              <a:t>/</a:t>
            </a:r>
            <a:r>
              <a:rPr lang="ko-KR" altLang="en-US" sz="4400" dirty="0"/>
              <a:t>플랫폼 기업들의 특징</a:t>
            </a:r>
            <a:endParaRPr lang="en-US" sz="4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669D6-B075-4B5E-80D9-94884931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0B184-3699-46EE-8C49-EFC42A2EBB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A75A1B-5850-4222-8002-9F9831250C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전통 기업을 압도하였다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–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인공지능 기술로 핵심 비즈니스를 창출하고 실행한다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테슬라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vs.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기존의 자동차 기업들</a:t>
            </a:r>
          </a:p>
          <a:p>
            <a:pPr lvl="1"/>
            <a:r>
              <a:rPr lang="ko-KR" altLang="en-US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쿠팡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vs.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기존의 유통 기업들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en-US" altLang="ko-KR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youtube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vs.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네이버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TV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당근마켓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vs.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중고나라</a:t>
            </a:r>
          </a:p>
          <a:p>
            <a:pPr lvl="1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카카오뱅크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or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토스 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vs. 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기존의 은행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증권 기업 </a:t>
            </a:r>
          </a:p>
        </p:txBody>
      </p:sp>
    </p:spTree>
    <p:extLst>
      <p:ext uri="{BB962C8B-B14F-4D97-AF65-F5344CB8AC3E}">
        <p14:creationId xmlns:p14="http://schemas.microsoft.com/office/powerpoint/2010/main" val="16658847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사용자 지정 6">
      <a:majorFont>
        <a:latin typeface="Arial"/>
        <a:ea typeface="KoPub돋움체 Medium"/>
        <a:cs typeface=""/>
      </a:majorFont>
      <a:minorFont>
        <a:latin typeface="Arial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사용자 지정 7">
      <a:majorFont>
        <a:latin typeface="Arial"/>
        <a:ea typeface="KoPub돋움체 Bold"/>
        <a:cs typeface=""/>
      </a:majorFont>
      <a:minorFont>
        <a:latin typeface="Arial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I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87ADDB"/>
    </a:accent1>
    <a:accent2>
      <a:srgbClr val="FEDC04"/>
    </a:accent2>
    <a:accent3>
      <a:srgbClr val="F77660"/>
    </a:accent3>
    <a:accent4>
      <a:srgbClr val="4C93DF"/>
    </a:accent4>
    <a:accent5>
      <a:srgbClr val="555A5C"/>
    </a:accent5>
    <a:accent6>
      <a:srgbClr val="737474"/>
    </a:accent6>
    <a:hlink>
      <a:srgbClr val="D8D8D8"/>
    </a:hlink>
    <a:folHlink>
      <a:srgbClr val="D8D8D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5263</TotalTime>
  <Words>636</Words>
  <Application>Microsoft Office PowerPoint</Application>
  <PresentationFormat>와이드스크린</PresentationFormat>
  <Paragraphs>146</Paragraphs>
  <Slides>24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KoPub돋움체 Light</vt:lpstr>
      <vt:lpstr>Arial</vt:lpstr>
      <vt:lpstr>Calibri</vt:lpstr>
      <vt:lpstr>Roboto</vt:lpstr>
      <vt:lpstr>Cover and End Slide Master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안홍렬</cp:lastModifiedBy>
  <cp:revision>124</cp:revision>
  <dcterms:created xsi:type="dcterms:W3CDTF">2018-04-24T17:14:44Z</dcterms:created>
  <dcterms:modified xsi:type="dcterms:W3CDTF">2021-07-15T05:57:57Z</dcterms:modified>
</cp:coreProperties>
</file>